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B666F0E-8F0F-4455-B614-25C7ABF49CD3}">
  <a:tblStyle styleId="{BB666F0E-8F0F-4455-B614-25C7ABF49CD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2" y="162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ezawit Y Tessema" userId="c9f2fd98-03a7-46b9-8e52-b20ee1524c11" providerId="ADAL" clId="{5E7EC05F-7496-40EB-86D4-970501252456}"/>
    <pc:docChg chg="undo custSel modSld">
      <pc:chgData name="Bezawit Y Tessema" userId="c9f2fd98-03a7-46b9-8e52-b20ee1524c11" providerId="ADAL" clId="{5E7EC05F-7496-40EB-86D4-970501252456}" dt="2023-03-30T00:13:17.948" v="55" actId="14100"/>
      <pc:docMkLst>
        <pc:docMk/>
      </pc:docMkLst>
      <pc:sldChg chg="modSp mod modNotesTx">
        <pc:chgData name="Bezawit Y Tessema" userId="c9f2fd98-03a7-46b9-8e52-b20ee1524c11" providerId="ADAL" clId="{5E7EC05F-7496-40EB-86D4-970501252456}" dt="2023-03-29T23:57:31.917" v="51" actId="20577"/>
        <pc:sldMkLst>
          <pc:docMk/>
          <pc:sldMk cId="0" sldId="257"/>
        </pc:sldMkLst>
        <pc:spChg chg="mod">
          <ac:chgData name="Bezawit Y Tessema" userId="c9f2fd98-03a7-46b9-8e52-b20ee1524c11" providerId="ADAL" clId="{5E7EC05F-7496-40EB-86D4-970501252456}" dt="2023-03-29T23:43:33.491" v="7" actId="1076"/>
          <ac:spMkLst>
            <pc:docMk/>
            <pc:sldMk cId="0" sldId="257"/>
            <ac:spMk id="83" creationId="{00000000-0000-0000-0000-000000000000}"/>
          </ac:spMkLst>
        </pc:spChg>
        <pc:spChg chg="mod">
          <ac:chgData name="Bezawit Y Tessema" userId="c9f2fd98-03a7-46b9-8e52-b20ee1524c11" providerId="ADAL" clId="{5E7EC05F-7496-40EB-86D4-970501252456}" dt="2023-03-29T23:47:04.822" v="21" actId="255"/>
          <ac:spMkLst>
            <pc:docMk/>
            <pc:sldMk cId="0" sldId="257"/>
            <ac:spMk id="84" creationId="{00000000-0000-0000-0000-000000000000}"/>
          </ac:spMkLst>
        </pc:spChg>
        <pc:picChg chg="mod">
          <ac:chgData name="Bezawit Y Tessema" userId="c9f2fd98-03a7-46b9-8e52-b20ee1524c11" providerId="ADAL" clId="{5E7EC05F-7496-40EB-86D4-970501252456}" dt="2023-03-29T23:43:45.115" v="9" actId="1076"/>
          <ac:picMkLst>
            <pc:docMk/>
            <pc:sldMk cId="0" sldId="257"/>
            <ac:picMk id="86" creationId="{00000000-0000-0000-0000-000000000000}"/>
          </ac:picMkLst>
        </pc:picChg>
      </pc:sldChg>
      <pc:sldChg chg="modSp mod modNotesTx">
        <pc:chgData name="Bezawit Y Tessema" userId="c9f2fd98-03a7-46b9-8e52-b20ee1524c11" providerId="ADAL" clId="{5E7EC05F-7496-40EB-86D4-970501252456}" dt="2023-03-30T00:11:29.382" v="53" actId="1076"/>
        <pc:sldMkLst>
          <pc:docMk/>
          <pc:sldMk cId="0" sldId="258"/>
        </pc:sldMkLst>
        <pc:spChg chg="mod">
          <ac:chgData name="Bezawit Y Tessema" userId="c9f2fd98-03a7-46b9-8e52-b20ee1524c11" providerId="ADAL" clId="{5E7EC05F-7496-40EB-86D4-970501252456}" dt="2023-03-30T00:11:29.382" v="53" actId="1076"/>
          <ac:spMkLst>
            <pc:docMk/>
            <pc:sldMk cId="0" sldId="258"/>
            <ac:spMk id="94" creationId="{00000000-0000-0000-0000-000000000000}"/>
          </ac:spMkLst>
        </pc:spChg>
        <pc:spChg chg="mod">
          <ac:chgData name="Bezawit Y Tessema" userId="c9f2fd98-03a7-46b9-8e52-b20ee1524c11" providerId="ADAL" clId="{5E7EC05F-7496-40EB-86D4-970501252456}" dt="2023-03-29T23:47:24.889" v="22" actId="255"/>
          <ac:spMkLst>
            <pc:docMk/>
            <pc:sldMk cId="0" sldId="258"/>
            <ac:spMk id="104" creationId="{00000000-0000-0000-0000-000000000000}"/>
          </ac:spMkLst>
        </pc:spChg>
        <pc:picChg chg="mod">
          <ac:chgData name="Bezawit Y Tessema" userId="c9f2fd98-03a7-46b9-8e52-b20ee1524c11" providerId="ADAL" clId="{5E7EC05F-7496-40EB-86D4-970501252456}" dt="2023-03-29T23:44:33" v="12" actId="1076"/>
          <ac:picMkLst>
            <pc:docMk/>
            <pc:sldMk cId="0" sldId="258"/>
            <ac:picMk id="106" creationId="{00000000-0000-0000-0000-000000000000}"/>
          </ac:picMkLst>
        </pc:picChg>
      </pc:sldChg>
      <pc:sldChg chg="modSp mod">
        <pc:chgData name="Bezawit Y Tessema" userId="c9f2fd98-03a7-46b9-8e52-b20ee1524c11" providerId="ADAL" clId="{5E7EC05F-7496-40EB-86D4-970501252456}" dt="2023-03-29T23:44:51.989" v="13" actId="1076"/>
        <pc:sldMkLst>
          <pc:docMk/>
          <pc:sldMk cId="0" sldId="260"/>
        </pc:sldMkLst>
        <pc:spChg chg="mod">
          <ac:chgData name="Bezawit Y Tessema" userId="c9f2fd98-03a7-46b9-8e52-b20ee1524c11" providerId="ADAL" clId="{5E7EC05F-7496-40EB-86D4-970501252456}" dt="2023-03-29T23:43:01.190" v="3" actId="21"/>
          <ac:spMkLst>
            <pc:docMk/>
            <pc:sldMk cId="0" sldId="260"/>
            <ac:spMk id="143" creationId="{00000000-0000-0000-0000-000000000000}"/>
          </ac:spMkLst>
        </pc:spChg>
        <pc:picChg chg="mod">
          <ac:chgData name="Bezawit Y Tessema" userId="c9f2fd98-03a7-46b9-8e52-b20ee1524c11" providerId="ADAL" clId="{5E7EC05F-7496-40EB-86D4-970501252456}" dt="2023-03-29T23:44:51.989" v="13" actId="1076"/>
          <ac:picMkLst>
            <pc:docMk/>
            <pc:sldMk cId="0" sldId="260"/>
            <ac:picMk id="145" creationId="{00000000-0000-0000-0000-000000000000}"/>
          </ac:picMkLst>
        </pc:picChg>
      </pc:sldChg>
      <pc:sldChg chg="modSp mod">
        <pc:chgData name="Bezawit Y Tessema" userId="c9f2fd98-03a7-46b9-8e52-b20ee1524c11" providerId="ADAL" clId="{5E7EC05F-7496-40EB-86D4-970501252456}" dt="2023-03-29T23:48:00.620" v="23" actId="255"/>
        <pc:sldMkLst>
          <pc:docMk/>
          <pc:sldMk cId="0" sldId="261"/>
        </pc:sldMkLst>
        <pc:spChg chg="mod">
          <ac:chgData name="Bezawit Y Tessema" userId="c9f2fd98-03a7-46b9-8e52-b20ee1524c11" providerId="ADAL" clId="{5E7EC05F-7496-40EB-86D4-970501252456}" dt="2023-03-29T23:48:00.620" v="23" actId="255"/>
          <ac:spMkLst>
            <pc:docMk/>
            <pc:sldMk cId="0" sldId="261"/>
            <ac:spMk id="163" creationId="{00000000-0000-0000-0000-000000000000}"/>
          </ac:spMkLst>
        </pc:spChg>
        <pc:picChg chg="mod">
          <ac:chgData name="Bezawit Y Tessema" userId="c9f2fd98-03a7-46b9-8e52-b20ee1524c11" providerId="ADAL" clId="{5E7EC05F-7496-40EB-86D4-970501252456}" dt="2023-03-29T23:45:28.221" v="14" actId="14100"/>
          <ac:picMkLst>
            <pc:docMk/>
            <pc:sldMk cId="0" sldId="261"/>
            <ac:picMk id="166" creationId="{00000000-0000-0000-0000-000000000000}"/>
          </ac:picMkLst>
        </pc:picChg>
      </pc:sldChg>
      <pc:sldChg chg="modSp mod">
        <pc:chgData name="Bezawit Y Tessema" userId="c9f2fd98-03a7-46b9-8e52-b20ee1524c11" providerId="ADAL" clId="{5E7EC05F-7496-40EB-86D4-970501252456}" dt="2023-03-29T23:48:27.733" v="24" actId="255"/>
        <pc:sldMkLst>
          <pc:docMk/>
          <pc:sldMk cId="0" sldId="262"/>
        </pc:sldMkLst>
        <pc:spChg chg="mod">
          <ac:chgData name="Bezawit Y Tessema" userId="c9f2fd98-03a7-46b9-8e52-b20ee1524c11" providerId="ADAL" clId="{5E7EC05F-7496-40EB-86D4-970501252456}" dt="2023-03-29T23:48:27.733" v="24" actId="255"/>
          <ac:spMkLst>
            <pc:docMk/>
            <pc:sldMk cId="0" sldId="262"/>
            <ac:spMk id="183" creationId="{00000000-0000-0000-0000-000000000000}"/>
          </ac:spMkLst>
        </pc:spChg>
      </pc:sldChg>
      <pc:sldChg chg="modSp mod">
        <pc:chgData name="Bezawit Y Tessema" userId="c9f2fd98-03a7-46b9-8e52-b20ee1524c11" providerId="ADAL" clId="{5E7EC05F-7496-40EB-86D4-970501252456}" dt="2023-03-29T23:48:46.861" v="25" actId="1076"/>
        <pc:sldMkLst>
          <pc:docMk/>
          <pc:sldMk cId="0" sldId="263"/>
        </pc:sldMkLst>
        <pc:spChg chg="mod">
          <ac:chgData name="Bezawit Y Tessema" userId="c9f2fd98-03a7-46b9-8e52-b20ee1524c11" providerId="ADAL" clId="{5E7EC05F-7496-40EB-86D4-970501252456}" dt="2023-03-29T23:48:46.861" v="25" actId="1076"/>
          <ac:spMkLst>
            <pc:docMk/>
            <pc:sldMk cId="0" sldId="263"/>
            <ac:spMk id="203" creationId="{00000000-0000-0000-0000-000000000000}"/>
          </ac:spMkLst>
        </pc:spChg>
      </pc:sldChg>
      <pc:sldChg chg="modSp mod">
        <pc:chgData name="Bezawit Y Tessema" userId="c9f2fd98-03a7-46b9-8e52-b20ee1524c11" providerId="ADAL" clId="{5E7EC05F-7496-40EB-86D4-970501252456}" dt="2023-03-29T23:49:31.964" v="32" actId="15"/>
        <pc:sldMkLst>
          <pc:docMk/>
          <pc:sldMk cId="0" sldId="264"/>
        </pc:sldMkLst>
        <pc:spChg chg="mod">
          <ac:chgData name="Bezawit Y Tessema" userId="c9f2fd98-03a7-46b9-8e52-b20ee1524c11" providerId="ADAL" clId="{5E7EC05F-7496-40EB-86D4-970501252456}" dt="2023-03-29T23:49:11.259" v="28" actId="1076"/>
          <ac:spMkLst>
            <pc:docMk/>
            <pc:sldMk cId="0" sldId="264"/>
            <ac:spMk id="213" creationId="{00000000-0000-0000-0000-000000000000}"/>
          </ac:spMkLst>
        </pc:spChg>
        <pc:spChg chg="mod">
          <ac:chgData name="Bezawit Y Tessema" userId="c9f2fd98-03a7-46b9-8e52-b20ee1524c11" providerId="ADAL" clId="{5E7EC05F-7496-40EB-86D4-970501252456}" dt="2023-03-29T23:49:31.964" v="32" actId="15"/>
          <ac:spMkLst>
            <pc:docMk/>
            <pc:sldMk cId="0" sldId="264"/>
            <ac:spMk id="223" creationId="{00000000-0000-0000-0000-000000000000}"/>
          </ac:spMkLst>
        </pc:spChg>
      </pc:sldChg>
      <pc:sldChg chg="modSp mod">
        <pc:chgData name="Bezawit Y Tessema" userId="c9f2fd98-03a7-46b9-8e52-b20ee1524c11" providerId="ADAL" clId="{5E7EC05F-7496-40EB-86D4-970501252456}" dt="2023-03-30T00:13:17.948" v="55" actId="14100"/>
        <pc:sldMkLst>
          <pc:docMk/>
          <pc:sldMk cId="0" sldId="265"/>
        </pc:sldMkLst>
        <pc:graphicFrameChg chg="mod modGraphic">
          <ac:chgData name="Bezawit Y Tessema" userId="c9f2fd98-03a7-46b9-8e52-b20ee1524c11" providerId="ADAL" clId="{5E7EC05F-7496-40EB-86D4-970501252456}" dt="2023-03-30T00:13:17.948" v="55" actId="14100"/>
          <ac:graphicFrameMkLst>
            <pc:docMk/>
            <pc:sldMk cId="0" sldId="265"/>
            <ac:graphicFrameMk id="242" creationId="{00000000-0000-0000-0000-000000000000}"/>
          </ac:graphicFrameMkLst>
        </pc:graphicFrameChg>
      </pc:sldChg>
      <pc:sldChg chg="modSp mod">
        <pc:chgData name="Bezawit Y Tessema" userId="c9f2fd98-03a7-46b9-8e52-b20ee1524c11" providerId="ADAL" clId="{5E7EC05F-7496-40EB-86D4-970501252456}" dt="2023-03-29T23:53:37.851" v="44" actId="14100"/>
        <pc:sldMkLst>
          <pc:docMk/>
          <pc:sldMk cId="0" sldId="267"/>
        </pc:sldMkLst>
        <pc:spChg chg="mod">
          <ac:chgData name="Bezawit Y Tessema" userId="c9f2fd98-03a7-46b9-8e52-b20ee1524c11" providerId="ADAL" clId="{5E7EC05F-7496-40EB-86D4-970501252456}" dt="2023-03-29T23:53:25.134" v="41" actId="12"/>
          <ac:spMkLst>
            <pc:docMk/>
            <pc:sldMk cId="0" sldId="267"/>
            <ac:spMk id="281" creationId="{00000000-0000-0000-0000-000000000000}"/>
          </ac:spMkLst>
        </pc:spChg>
        <pc:picChg chg="mod">
          <ac:chgData name="Bezawit Y Tessema" userId="c9f2fd98-03a7-46b9-8e52-b20ee1524c11" providerId="ADAL" clId="{5E7EC05F-7496-40EB-86D4-970501252456}" dt="2023-03-29T23:53:37.851" v="44" actId="14100"/>
          <ac:picMkLst>
            <pc:docMk/>
            <pc:sldMk cId="0" sldId="267"/>
            <ac:picMk id="280" creationId="{00000000-0000-0000-0000-000000000000}"/>
          </ac:picMkLst>
        </pc:picChg>
      </pc:sldChg>
      <pc:sldChg chg="modSp mod">
        <pc:chgData name="Bezawit Y Tessema" userId="c9f2fd98-03a7-46b9-8e52-b20ee1524c11" providerId="ADAL" clId="{5E7EC05F-7496-40EB-86D4-970501252456}" dt="2023-03-29T23:53:54.686" v="46" actId="15"/>
        <pc:sldMkLst>
          <pc:docMk/>
          <pc:sldMk cId="0" sldId="268"/>
        </pc:sldMkLst>
        <pc:spChg chg="mod">
          <ac:chgData name="Bezawit Y Tessema" userId="c9f2fd98-03a7-46b9-8e52-b20ee1524c11" providerId="ADAL" clId="{5E7EC05F-7496-40EB-86D4-970501252456}" dt="2023-03-29T23:53:54.686" v="46" actId="15"/>
          <ac:spMkLst>
            <pc:docMk/>
            <pc:sldMk cId="0" sldId="268"/>
            <ac:spMk id="29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099db3d9d2_3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g2099db3d9d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099db3d9d2_3_1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8" name="Google Shape;228;g2099db3d9d2_3_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099db3d9d2_3_18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6" name="Google Shape;246;g2099db3d9d2_3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099db3d9d2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4" name="Google Shape;264;g2099db3d9d2_3_2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5" name="Google Shape;265;g2099db3d9d2_3_2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2099db3d9d2_3_2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g2099db3d9d2_3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099db3d9d2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g2099db3d9d2_3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1" name="Google Shape;71;g2099db3d9d2_3_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099db3d9d2_3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" name="Google Shape;90;g2099db3d9d2_3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1" name="Google Shape;91;g2099db3d9d2_3_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099db3d9d2_3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" name="Google Shape;110;g2099db3d9d2_3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" name="Google Shape;111;g2099db3d9d2_3_5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099db3d9d2_3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g2099db3d9d2_3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g2099db3d9d2_3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099db3d9d2_3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" name="Google Shape;149;g2099db3d9d2_3_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∙"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g2099db3d9d2_3_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099db3d9d2_3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g2099db3d9d2_3_1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∙"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2099db3d9d2_3_11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099db3d9d2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g2099db3d9d2_3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∙"/>
            </a:pP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g2099db3d9d2_3_1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99db3d9d2_3_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9" name="Google Shape;209;g2099db3d9d2_3_1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" name="Google Shape;210;g2099db3d9d2_3_15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/>
          <p:nvPr/>
        </p:nvSpPr>
        <p:spPr>
          <a:xfrm>
            <a:off x="70454" y="3000"/>
            <a:ext cx="9143700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6" name="Google Shape;56;p13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57" name="Google Shape;57;p13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1413425" y="801175"/>
            <a:ext cx="6893700" cy="13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Font typeface="Calibri"/>
              <a:buNone/>
            </a:pPr>
            <a:r>
              <a:rPr lang="en" sz="4666">
                <a:solidFill>
                  <a:schemeClr val="dk2"/>
                </a:solidFill>
              </a:rPr>
              <a:t>Training Plan &amp; Materials</a:t>
            </a:r>
            <a:r>
              <a:rPr lang="en" sz="6000">
                <a:solidFill>
                  <a:schemeClr val="dk2"/>
                </a:solidFill>
              </a:rPr>
              <a:t> </a:t>
            </a:r>
            <a:endParaRPr sz="1100"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2217322" y="2409017"/>
            <a:ext cx="4505400" cy="215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900"/>
              <a:t>Team 5: Vanilla Systems</a:t>
            </a:r>
            <a:endParaRPr sz="190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900"/>
              <a:t>Presenter: Bezawit Tessema</a:t>
            </a:r>
            <a:endParaRPr sz="190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900"/>
              <a:t>IT-493-DL1</a:t>
            </a:r>
            <a:endParaRPr sz="190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900"/>
              <a:t>Date: 3/19/2023</a:t>
            </a:r>
            <a:endParaRPr sz="1900"/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" sz="1900"/>
              <a:t>George Mason University</a:t>
            </a:r>
            <a:endParaRPr sz="1900"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>
              <a:solidFill>
                <a:schemeClr val="dk2"/>
              </a:solidFill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39" y="159811"/>
            <a:ext cx="1176581" cy="116349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2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2"/>
          <p:cNvSpPr/>
          <p:nvPr/>
        </p:nvSpPr>
        <p:spPr>
          <a:xfrm>
            <a:off x="4" y="0"/>
            <a:ext cx="9143700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Google Shape;232;p22"/>
          <p:cNvGrpSpPr/>
          <p:nvPr/>
        </p:nvGrpSpPr>
        <p:grpSpPr>
          <a:xfrm>
            <a:off x="763626" y="61289"/>
            <a:ext cx="7329574" cy="5143500"/>
            <a:chOff x="1303402" y="3985"/>
            <a:chExt cx="9772765" cy="6858000"/>
          </a:xfrm>
        </p:grpSpPr>
        <p:sp>
          <p:nvSpPr>
            <p:cNvPr id="233" name="Google Shape;233;p22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2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2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2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2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2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2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0" name="Google Shape;240;p22"/>
          <p:cNvSpPr txBox="1">
            <a:spLocks noGrp="1"/>
          </p:cNvSpPr>
          <p:nvPr>
            <p:ph type="ctrTitle"/>
          </p:nvPr>
        </p:nvSpPr>
        <p:spPr>
          <a:xfrm>
            <a:off x="2502475" y="237250"/>
            <a:ext cx="4320600" cy="7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Training Schedule </a:t>
            </a:r>
            <a:endParaRPr sz="1100"/>
          </a:p>
        </p:txBody>
      </p:sp>
      <p:pic>
        <p:nvPicPr>
          <p:cNvPr id="241" name="Google Shape;241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39" y="159811"/>
            <a:ext cx="1176581" cy="116349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42" name="Google Shape;242;p22"/>
          <p:cNvGraphicFramePr/>
          <p:nvPr>
            <p:extLst>
              <p:ext uri="{D42A27DB-BD31-4B8C-83A1-F6EECF244321}">
                <p14:modId xmlns:p14="http://schemas.microsoft.com/office/powerpoint/2010/main" val="2330481637"/>
              </p:ext>
            </p:extLst>
          </p:nvPr>
        </p:nvGraphicFramePr>
        <p:xfrm>
          <a:off x="2076573" y="1113083"/>
          <a:ext cx="5688743" cy="3934531"/>
        </p:xfrm>
        <a:graphic>
          <a:graphicData uri="http://schemas.openxmlformats.org/drawingml/2006/table">
            <a:tbl>
              <a:tblPr firstRow="1" firstCol="1" bandRow="1">
                <a:noFill/>
                <a:tableStyleId>{BB666F0E-8F0F-4455-B614-25C7ABF49CD3}</a:tableStyleId>
              </a:tblPr>
              <a:tblGrid>
                <a:gridCol w="19101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929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892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3684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Deliverable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Start time and date 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End time and date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995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Introduction to the website/ view requests made by users requesting service by using the website we provide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04/23/2023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6:00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04/23/2023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208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Maintain, modify  and manage contents on  the  website websites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04/23/2023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04/23/2023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8:00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657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 dirty="0"/>
                        <a:t>How to troubleshoot server issues</a:t>
                      </a:r>
                      <a:endParaRPr sz="9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04/24/2023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6:00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04/24/2023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47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How to debug code and train fundamentals of programming languages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04/24/2023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04/24/2023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8:00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6472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How to use CSS frameworks and develop responsive layouts  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05/01/2023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6:00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05/01/2023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4918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 dirty="0"/>
                        <a:t>How to effectively manage the security of  the website to avoid potential data breaches and access by unauthorized users</a:t>
                      </a:r>
                      <a:endParaRPr sz="1100" dirty="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 dirty="0"/>
                        <a:t> </a:t>
                      </a:r>
                      <a:endParaRPr sz="9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05/01/2023</a:t>
                      </a:r>
                      <a:endParaRPr sz="110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/>
                        <a:t>7:00 PM</a:t>
                      </a:r>
                      <a:endParaRPr sz="9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 dirty="0"/>
                        <a:t>05/01/2023</a:t>
                      </a:r>
                      <a:endParaRPr sz="1100" dirty="0"/>
                    </a:p>
                    <a:p>
                      <a:pPr marL="0" marR="0" lvl="0" indent="0" algn="l" rtl="0">
                        <a:lnSpc>
                          <a:spcPct val="105000"/>
                        </a:lnSpc>
                        <a:spcBef>
                          <a:spcPts val="5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 u="none" strike="noStrike" cap="none" dirty="0"/>
                        <a:t>8:00 PM</a:t>
                      </a:r>
                      <a:endParaRPr sz="9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49425" marR="49425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243" name="Google Shape;243;p22"/>
          <p:cNvSpPr txBox="1">
            <a:spLocks noGrp="1"/>
          </p:cNvSpPr>
          <p:nvPr>
            <p:ph type="sldNum" idx="12"/>
          </p:nvPr>
        </p:nvSpPr>
        <p:spPr>
          <a:xfrm>
            <a:off x="8532318" y="474196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10</a:t>
            </a:fld>
            <a:endParaRPr sz="11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3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0" name="Google Shape;250;p23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251" name="Google Shape;251;p23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8" name="Google Shape;258;p23"/>
          <p:cNvSpPr txBox="1">
            <a:spLocks noGrp="1"/>
          </p:cNvSpPr>
          <p:nvPr>
            <p:ph type="ctrTitle"/>
          </p:nvPr>
        </p:nvSpPr>
        <p:spPr>
          <a:xfrm>
            <a:off x="1513613" y="93888"/>
            <a:ext cx="6117000" cy="10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Training Resources: Who will Produce and Provide?</a:t>
            </a:r>
            <a:endParaRPr sz="1100"/>
          </a:p>
        </p:txBody>
      </p:sp>
      <p:pic>
        <p:nvPicPr>
          <p:cNvPr id="259" name="Google Shape;259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7" y="159802"/>
            <a:ext cx="904199" cy="89417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3"/>
          <p:cNvSpPr txBox="1">
            <a:spLocks noGrp="1"/>
          </p:cNvSpPr>
          <p:nvPr>
            <p:ph type="sldNum" idx="12"/>
          </p:nvPr>
        </p:nvSpPr>
        <p:spPr>
          <a:xfrm>
            <a:off x="8454543" y="4751688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11</a:t>
            </a:fld>
            <a:endParaRPr sz="1100"/>
          </a:p>
        </p:txBody>
      </p:sp>
      <p:pic>
        <p:nvPicPr>
          <p:cNvPr id="261" name="Google Shape;2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8815" y="1053975"/>
            <a:ext cx="5667049" cy="3868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4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4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69" name="Google Shape;269;p24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270" name="Google Shape;270;p24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4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24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4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4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4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4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7" name="Google Shape;277;p24"/>
          <p:cNvSpPr txBox="1">
            <a:spLocks noGrp="1"/>
          </p:cNvSpPr>
          <p:nvPr>
            <p:ph type="title"/>
          </p:nvPr>
        </p:nvSpPr>
        <p:spPr>
          <a:xfrm>
            <a:off x="311700" y="2622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Formal Training Materials</a:t>
            </a:r>
            <a:endParaRPr sz="1100"/>
          </a:p>
        </p:txBody>
      </p:sp>
      <p:pic>
        <p:nvPicPr>
          <p:cNvPr id="278" name="Google Shape;278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9896" y="95629"/>
            <a:ext cx="747649" cy="73935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pic>
        <p:nvPicPr>
          <p:cNvPr id="280" name="Google Shape;280;p2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634003" y="2954453"/>
            <a:ext cx="2874355" cy="1708764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4"/>
          <p:cNvSpPr txBox="1">
            <a:spLocks noGrp="1"/>
          </p:cNvSpPr>
          <p:nvPr>
            <p:ph type="body" idx="2"/>
          </p:nvPr>
        </p:nvSpPr>
        <p:spPr>
          <a:xfrm>
            <a:off x="132700" y="1132225"/>
            <a:ext cx="8843700" cy="353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User Guide &amp; Walkthrough Video </a:t>
            </a:r>
            <a:endParaRPr sz="2300" dirty="0"/>
          </a:p>
          <a:p>
            <a:pPr lvl="7" indent="-349250">
              <a:spcBef>
                <a:spcPts val="1200"/>
              </a:spcBef>
              <a:buSzPts val="1900"/>
              <a:buFont typeface="Arial" panose="020B0604020202020204" pitchFamily="34" charset="0"/>
              <a:buChar char="•"/>
            </a:pPr>
            <a:r>
              <a:rPr lang="en" sz="1700" dirty="0"/>
              <a:t>Saves Time</a:t>
            </a:r>
            <a:endParaRPr sz="1700" dirty="0"/>
          </a:p>
          <a:p>
            <a:pPr lvl="7" indent="-349250">
              <a:buSzPts val="1900"/>
              <a:buFont typeface="Arial" panose="020B0604020202020204" pitchFamily="34" charset="0"/>
              <a:buChar char="•"/>
            </a:pPr>
            <a:r>
              <a:rPr lang="en" sz="1700" dirty="0"/>
              <a:t>Reduce Workload for Support Team</a:t>
            </a:r>
            <a:endParaRPr sz="1700" dirty="0"/>
          </a:p>
          <a:p>
            <a:pPr lvl="7" indent="-349250">
              <a:buSzPts val="1900"/>
              <a:buFont typeface="Arial" panose="020B0604020202020204" pitchFamily="34" charset="0"/>
              <a:buChar char="•"/>
            </a:pPr>
            <a:r>
              <a:rPr lang="en" sz="1700" dirty="0"/>
              <a:t>Provides Professionalism to Company's Image</a:t>
            </a:r>
            <a:endParaRPr sz="1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5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8" name="Google Shape;288;p25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289" name="Google Shape;289;p25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25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5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5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5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5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5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6" name="Google Shape;296;p25"/>
          <p:cNvSpPr txBox="1">
            <a:spLocks noGrp="1"/>
          </p:cNvSpPr>
          <p:nvPr>
            <p:ph type="ctrTitle"/>
          </p:nvPr>
        </p:nvSpPr>
        <p:spPr>
          <a:xfrm>
            <a:off x="2411568" y="-319985"/>
            <a:ext cx="4320634" cy="173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Sources </a:t>
            </a:r>
            <a:endParaRPr sz="1100"/>
          </a:p>
        </p:txBody>
      </p:sp>
      <p:sp>
        <p:nvSpPr>
          <p:cNvPr id="297" name="Google Shape;297;p25"/>
          <p:cNvSpPr txBox="1">
            <a:spLocks noGrp="1"/>
          </p:cNvSpPr>
          <p:nvPr>
            <p:ph type="subTitle" idx="1"/>
          </p:nvPr>
        </p:nvSpPr>
        <p:spPr>
          <a:xfrm>
            <a:off x="238551" y="1608200"/>
            <a:ext cx="8698800" cy="337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914400" lvl="2" indent="0" algn="l">
              <a:lnSpc>
                <a:spcPct val="90000"/>
              </a:lnSpc>
              <a:buSzPts val="1500"/>
            </a:pPr>
            <a:r>
              <a:rPr lang="en" sz="1500" dirty="0">
                <a:solidFill>
                  <a:schemeClr val="dk2"/>
                </a:solidFill>
              </a:rPr>
              <a:t>Colin, B. (2021). The Importance Of Training Your Employees: 25 Reasons. Retrieved from https://www.thinkific.com/blog/why-training-is-important/</a:t>
            </a:r>
            <a:endParaRPr sz="1100" dirty="0"/>
          </a:p>
          <a:p>
            <a:pPr marL="914400" lvl="2" indent="0" algn="l">
              <a:lnSpc>
                <a:spcPct val="90000"/>
              </a:lnSpc>
              <a:spcBef>
                <a:spcPts val="800"/>
              </a:spcBef>
              <a:buSzPts val="1500"/>
            </a:pPr>
            <a:r>
              <a:rPr lang="en" sz="1500" dirty="0">
                <a:solidFill>
                  <a:schemeClr val="dk2"/>
                </a:solidFill>
              </a:rPr>
              <a:t>Josh, B. (2022). How to Create an Employee Training Plan. Retrieved from https://helpjuice.com/blog/employee-training-plan-templates</a:t>
            </a:r>
            <a:endParaRPr sz="1100" dirty="0"/>
          </a:p>
          <a:p>
            <a:pPr marL="914400" lvl="2" indent="0" algn="l">
              <a:lnSpc>
                <a:spcPct val="90000"/>
              </a:lnSpc>
              <a:spcBef>
                <a:spcPts val="800"/>
              </a:spcBef>
              <a:buSzPts val="1500"/>
            </a:pPr>
            <a:r>
              <a:rPr lang="en" sz="1500" dirty="0">
                <a:solidFill>
                  <a:schemeClr val="dk2"/>
                </a:solidFill>
              </a:rPr>
              <a:t>Project Management Institute. (2017). A guide to the project management body of knowledge (PMBOK guide). Newtown Square, Pa: Project Management Institute.</a:t>
            </a:r>
            <a:endParaRPr sz="1100" dirty="0"/>
          </a:p>
          <a:p>
            <a:pPr marL="914400" lvl="2" indent="0" algn="l">
              <a:lnSpc>
                <a:spcPct val="90000"/>
              </a:lnSpc>
              <a:spcBef>
                <a:spcPts val="800"/>
              </a:spcBef>
              <a:buSzPts val="1500"/>
            </a:pPr>
            <a:r>
              <a:rPr lang="en" sz="1500" dirty="0">
                <a:solidFill>
                  <a:schemeClr val="dk2"/>
                </a:solidFill>
              </a:rPr>
              <a:t>Seismic. (2023). The importance of training. Retrieved from https://seismic.com/enablement-explainers/the-importance-of-training/</a:t>
            </a:r>
            <a:endParaRPr sz="1100" dirty="0"/>
          </a:p>
          <a:p>
            <a:pPr marL="914400" lvl="2" indent="0" algn="l">
              <a:lnSpc>
                <a:spcPct val="90000"/>
              </a:lnSpc>
              <a:spcBef>
                <a:spcPts val="800"/>
              </a:spcBef>
              <a:buSzPts val="1500"/>
            </a:pPr>
            <a:r>
              <a:rPr lang="en" sz="1500" dirty="0">
                <a:solidFill>
                  <a:schemeClr val="dk2"/>
                </a:solidFill>
              </a:rPr>
              <a:t>Simplilearn (2022). Top 10 Ways to Increase Productivity at Work. Retrieved from https://www.simplilearn.com/tutorials/productivity-tutorial/proven-ways-of-how-to-increase-productivity-at-work</a:t>
            </a:r>
            <a:endParaRPr sz="1100" dirty="0"/>
          </a:p>
        </p:txBody>
      </p:sp>
      <p:pic>
        <p:nvPicPr>
          <p:cNvPr id="298" name="Google Shape;298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8" y="159801"/>
            <a:ext cx="1019900" cy="1008574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5" name="Google Shape;75;p14"/>
          <p:cNvGrpSpPr/>
          <p:nvPr/>
        </p:nvGrpSpPr>
        <p:grpSpPr>
          <a:xfrm>
            <a:off x="977539" y="-11"/>
            <a:ext cx="7329574" cy="5143500"/>
            <a:chOff x="1303402" y="3985"/>
            <a:chExt cx="9772765" cy="6858000"/>
          </a:xfrm>
        </p:grpSpPr>
        <p:sp>
          <p:nvSpPr>
            <p:cNvPr id="76" name="Google Shape;76;p14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14"/>
          <p:cNvSpPr txBox="1">
            <a:spLocks noGrp="1"/>
          </p:cNvSpPr>
          <p:nvPr>
            <p:ph type="ctrTitle"/>
          </p:nvPr>
        </p:nvSpPr>
        <p:spPr>
          <a:xfrm>
            <a:off x="2736450" y="95953"/>
            <a:ext cx="3400800" cy="9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 dirty="0">
                <a:solidFill>
                  <a:schemeClr val="dk2"/>
                </a:solidFill>
              </a:rPr>
              <a:t>Training </a:t>
            </a:r>
            <a:endParaRPr sz="1100" dirty="0"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1"/>
          </p:nvPr>
        </p:nvSpPr>
        <p:spPr>
          <a:xfrm>
            <a:off x="2189713" y="1036153"/>
            <a:ext cx="5699400" cy="24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Training implies teaching a special skill to achieve better processes and business growth (Colin, 2021).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2800"/>
              <a:buFont typeface="Arial"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  <a:sym typeface="Arial"/>
            </a:endParaRPr>
          </a:p>
          <a:p>
            <a:pPr marL="800100" lvl="1" algn="l">
              <a:lnSpc>
                <a:spcPct val="90000"/>
              </a:lnSpc>
              <a:buClr>
                <a:srgbClr val="595959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Learn new skills and improve current ones</a:t>
            </a:r>
          </a:p>
          <a:p>
            <a:pPr marL="800100" lvl="1" algn="l">
              <a:lnSpc>
                <a:spcPct val="90000"/>
              </a:lnSpc>
              <a:buClr>
                <a:srgbClr val="595959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Reduce cost </a:t>
            </a:r>
          </a:p>
          <a:p>
            <a:pPr marL="800100" lvl="1" algn="l">
              <a:lnSpc>
                <a:spcPct val="90000"/>
              </a:lnSpc>
              <a:buClr>
                <a:srgbClr val="595959"/>
              </a:buClr>
              <a:buFont typeface="Arial" panose="020B0604020202020204" pitchFamily="34" charset="0"/>
              <a:buChar char="•"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  <a:sym typeface="Arial"/>
              </a:rPr>
              <a:t>Increase individual and business performance</a:t>
            </a:r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</p:txBody>
      </p:sp>
      <p:pic>
        <p:nvPicPr>
          <p:cNvPr id="85" name="Google Shape;8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7" y="159803"/>
            <a:ext cx="821624" cy="8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47491" y="3289817"/>
            <a:ext cx="2919302" cy="1767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5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5"/>
          <p:cNvSpPr/>
          <p:nvPr/>
        </p:nvSpPr>
        <p:spPr>
          <a:xfrm>
            <a:off x="0" y="-18671"/>
            <a:ext cx="9143700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5" name="Google Shape;95;p15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96" name="Google Shape;96;p15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5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5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5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5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5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5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15"/>
          <p:cNvSpPr txBox="1">
            <a:spLocks noGrp="1"/>
          </p:cNvSpPr>
          <p:nvPr>
            <p:ph type="ctrTitle"/>
          </p:nvPr>
        </p:nvSpPr>
        <p:spPr>
          <a:xfrm>
            <a:off x="2646625" y="447300"/>
            <a:ext cx="3587700" cy="7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 dirty="0">
                <a:solidFill>
                  <a:schemeClr val="dk2"/>
                </a:solidFill>
              </a:rPr>
              <a:t>Training Plan</a:t>
            </a:r>
            <a:endParaRPr sz="1100" dirty="0"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1"/>
          </p:nvPr>
        </p:nvSpPr>
        <p:spPr>
          <a:xfrm>
            <a:off x="2158201" y="1483162"/>
            <a:ext cx="7636800" cy="309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None/>
            </a:pPr>
            <a:r>
              <a:rPr lang="en" sz="2000" dirty="0">
                <a:solidFill>
                  <a:schemeClr val="dk2"/>
                </a:solidFill>
              </a:rPr>
              <a:t>Provides comprehensive details about a training </a:t>
            </a:r>
            <a:endParaRPr sz="2000" dirty="0"/>
          </a:p>
          <a:p>
            <a:pPr marL="596900" lvl="1" indent="-247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</a:pPr>
            <a:r>
              <a:rPr lang="en" sz="2000" dirty="0">
                <a:solidFill>
                  <a:schemeClr val="dk2"/>
                </a:solidFill>
              </a:rPr>
              <a:t>Increase productivity</a:t>
            </a:r>
            <a:endParaRPr sz="2000" dirty="0"/>
          </a:p>
          <a:p>
            <a:pPr marL="596900" lvl="1" indent="-247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</a:pPr>
            <a:r>
              <a:rPr lang="en" sz="2000" dirty="0">
                <a:solidFill>
                  <a:schemeClr val="dk2"/>
                </a:solidFill>
              </a:rPr>
              <a:t> Provides Better organization </a:t>
            </a:r>
            <a:endParaRPr sz="2000" dirty="0"/>
          </a:p>
          <a:p>
            <a:pPr marL="596900" lvl="1" indent="-2476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Char char="•"/>
            </a:pPr>
            <a:r>
              <a:rPr lang="en" sz="2000" dirty="0">
                <a:solidFill>
                  <a:schemeClr val="dk2"/>
                </a:solidFill>
              </a:rPr>
              <a:t>Address specific challenges of the business </a:t>
            </a:r>
            <a:endParaRPr sz="2000" dirty="0"/>
          </a:p>
        </p:txBody>
      </p:sp>
      <p:pic>
        <p:nvPicPr>
          <p:cNvPr id="105" name="Google Shape;10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50" y="159800"/>
            <a:ext cx="1012350" cy="100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23866" y="3130642"/>
            <a:ext cx="2913399" cy="16411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5" name="Google Shape;115;p16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116" name="Google Shape;116;p16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3" name="Google Shape;123;p16"/>
          <p:cNvSpPr txBox="1">
            <a:spLocks noGrp="1"/>
          </p:cNvSpPr>
          <p:nvPr>
            <p:ph type="ctrTitle"/>
          </p:nvPr>
        </p:nvSpPr>
        <p:spPr>
          <a:xfrm>
            <a:off x="2750288" y="237275"/>
            <a:ext cx="3205800" cy="6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 dirty="0">
                <a:solidFill>
                  <a:schemeClr val="dk2"/>
                </a:solidFill>
              </a:rPr>
              <a:t>Training Plan</a:t>
            </a:r>
            <a:endParaRPr sz="1100" dirty="0"/>
          </a:p>
        </p:txBody>
      </p:sp>
      <p:pic>
        <p:nvPicPr>
          <p:cNvPr id="124" name="Google Shape;124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9" y="159801"/>
            <a:ext cx="1051991" cy="104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510137" y="1151473"/>
            <a:ext cx="5686126" cy="3733375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7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34" name="Google Shape;134;p17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135" name="Google Shape;135;p17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7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2" name="Google Shape;142;p17"/>
          <p:cNvSpPr txBox="1">
            <a:spLocks noGrp="1"/>
          </p:cNvSpPr>
          <p:nvPr>
            <p:ph type="ctrTitle"/>
          </p:nvPr>
        </p:nvSpPr>
        <p:spPr>
          <a:xfrm>
            <a:off x="2411568" y="-2988"/>
            <a:ext cx="4320634" cy="1732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 dirty="0">
                <a:solidFill>
                  <a:schemeClr val="dk2"/>
                </a:solidFill>
              </a:rPr>
              <a:t>Areas Requiring Client Training </a:t>
            </a:r>
            <a:endParaRPr sz="1100" dirty="0"/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1"/>
          </p:nvPr>
        </p:nvSpPr>
        <p:spPr>
          <a:xfrm>
            <a:off x="1207600" y="2022750"/>
            <a:ext cx="7099500" cy="26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</a:t>
            </a:r>
            <a:r>
              <a:rPr lang="en" sz="2000" dirty="0">
                <a:solidFill>
                  <a:schemeClr val="dk2"/>
                </a:solidFill>
              </a:rPr>
              <a:t>aintaining, modifying, and managing content on the website</a:t>
            </a:r>
            <a:endParaRPr sz="2000" dirty="0"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</p:txBody>
      </p:sp>
      <p:pic>
        <p:nvPicPr>
          <p:cNvPr id="144" name="Google Shape;144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39" y="159811"/>
            <a:ext cx="1176581" cy="1163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5616" y="2688433"/>
            <a:ext cx="6218074" cy="1852838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8"/>
          <p:cNvSpPr/>
          <p:nvPr/>
        </p:nvSpPr>
        <p:spPr>
          <a:xfrm>
            <a:off x="116" y="-87500"/>
            <a:ext cx="9143700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4" name="Google Shape;154;p18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155" name="Google Shape;155;p18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8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8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8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8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2" name="Google Shape;162;p18"/>
          <p:cNvSpPr txBox="1">
            <a:spLocks noGrp="1"/>
          </p:cNvSpPr>
          <p:nvPr>
            <p:ph type="ctrTitle"/>
          </p:nvPr>
        </p:nvSpPr>
        <p:spPr>
          <a:xfrm>
            <a:off x="2615537" y="2991"/>
            <a:ext cx="4320600" cy="129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Areas Requiring Client Training </a:t>
            </a:r>
            <a:endParaRPr sz="1100"/>
          </a:p>
        </p:txBody>
      </p:sp>
      <p:sp>
        <p:nvSpPr>
          <p:cNvPr id="163" name="Google Shape;163;p18"/>
          <p:cNvSpPr txBox="1">
            <a:spLocks noGrp="1"/>
          </p:cNvSpPr>
          <p:nvPr>
            <p:ph type="subTitle" idx="1"/>
          </p:nvPr>
        </p:nvSpPr>
        <p:spPr>
          <a:xfrm>
            <a:off x="1395497" y="1349324"/>
            <a:ext cx="7007100" cy="35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4572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Providing customer service by v</a:t>
            </a:r>
            <a:r>
              <a:rPr lang="en" sz="2000" dirty="0">
                <a:solidFill>
                  <a:schemeClr val="dk2"/>
                </a:solidFill>
              </a:rPr>
              <a:t>iewing requests made by users</a:t>
            </a:r>
            <a:r>
              <a:rPr lang="en" sz="2000" dirty="0"/>
              <a:t> and providing appropriate service. </a:t>
            </a:r>
            <a:endParaRPr sz="2000" dirty="0"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</p:txBody>
      </p:sp>
      <p:pic>
        <p:nvPicPr>
          <p:cNvPr id="164" name="Google Shape;164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8" y="159802"/>
            <a:ext cx="992700" cy="98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8"/>
          <p:cNvSpPr txBox="1">
            <a:spLocks noGrp="1"/>
          </p:cNvSpPr>
          <p:nvPr>
            <p:ph type="sldNum" idx="12"/>
          </p:nvPr>
        </p:nvSpPr>
        <p:spPr>
          <a:xfrm>
            <a:off x="8525818" y="4615563"/>
            <a:ext cx="411600" cy="2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100"/>
              <a:t>6</a:t>
            </a:fld>
            <a:endParaRPr sz="1100"/>
          </a:p>
        </p:txBody>
      </p:sp>
      <p:pic>
        <p:nvPicPr>
          <p:cNvPr id="166" name="Google Shape;166;p18" descr="Map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053451" y="2406937"/>
            <a:ext cx="5691198" cy="2260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9"/>
          <p:cNvSpPr/>
          <p:nvPr/>
        </p:nvSpPr>
        <p:spPr>
          <a:xfrm>
            <a:off x="229" y="0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4" name="Google Shape;174;p19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175" name="Google Shape;175;p19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9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9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9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9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9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9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2" name="Google Shape;182;p19"/>
          <p:cNvSpPr txBox="1">
            <a:spLocks noGrp="1"/>
          </p:cNvSpPr>
          <p:nvPr>
            <p:ph type="ctrTitle"/>
          </p:nvPr>
        </p:nvSpPr>
        <p:spPr>
          <a:xfrm>
            <a:off x="1864375" y="381250"/>
            <a:ext cx="5991000" cy="72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 dirty="0">
                <a:solidFill>
                  <a:schemeClr val="dk2"/>
                </a:solidFill>
              </a:rPr>
              <a:t>Areas Requiring Client Training </a:t>
            </a:r>
            <a:endParaRPr sz="1100" dirty="0"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818475" y="1245900"/>
            <a:ext cx="5991000" cy="26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</a:t>
            </a:r>
            <a:r>
              <a:rPr lang="en" sz="2000" dirty="0">
                <a:solidFill>
                  <a:schemeClr val="dk2"/>
                </a:solidFill>
              </a:rPr>
              <a:t>ake any changes to the prices for the cleaning quotes made, to cleaning products they sell, and payment options accepted.</a:t>
            </a:r>
            <a:endParaRPr sz="2000" dirty="0"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48" y="159802"/>
            <a:ext cx="952636" cy="94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100850" y="2144750"/>
            <a:ext cx="5082987" cy="29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0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0"/>
          <p:cNvSpPr/>
          <p:nvPr/>
        </p:nvSpPr>
        <p:spPr>
          <a:xfrm>
            <a:off x="4" y="3000"/>
            <a:ext cx="9143700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4" name="Google Shape;194;p20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195" name="Google Shape;195;p20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20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20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20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0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0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0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" name="Google Shape;202;p20"/>
          <p:cNvSpPr txBox="1">
            <a:spLocks noGrp="1"/>
          </p:cNvSpPr>
          <p:nvPr>
            <p:ph type="ctrTitle"/>
          </p:nvPr>
        </p:nvSpPr>
        <p:spPr>
          <a:xfrm>
            <a:off x="488100" y="162000"/>
            <a:ext cx="5125800" cy="9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Areas Requiring Client Training </a:t>
            </a:r>
            <a:endParaRPr sz="1100"/>
          </a:p>
        </p:txBody>
      </p:sp>
      <p:sp>
        <p:nvSpPr>
          <p:cNvPr id="203" name="Google Shape;203;p20"/>
          <p:cNvSpPr txBox="1">
            <a:spLocks noGrp="1"/>
          </p:cNvSpPr>
          <p:nvPr>
            <p:ph type="subTitle" idx="1"/>
          </p:nvPr>
        </p:nvSpPr>
        <p:spPr>
          <a:xfrm>
            <a:off x="299655" y="1723500"/>
            <a:ext cx="4707600" cy="16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M</a:t>
            </a:r>
            <a:r>
              <a:rPr lang="en" sz="2000" dirty="0">
                <a:solidFill>
                  <a:schemeClr val="dk2"/>
                </a:solidFill>
              </a:rPr>
              <a:t>anage  security of  the website to protect end </a:t>
            </a:r>
            <a:r>
              <a:rPr lang="en" sz="2000" dirty="0"/>
              <a:t>users data</a:t>
            </a:r>
            <a:endParaRPr sz="2000"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Updating and configuring encryption methods</a:t>
            </a:r>
            <a:endParaRPr sz="1800" dirty="0"/>
          </a:p>
          <a:p>
            <a:pPr marL="4572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 dirty="0"/>
              <a:t>Configuration of security features for text entry</a:t>
            </a:r>
            <a:endParaRPr sz="18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dirty="0"/>
          </a:p>
          <a:p>
            <a:pPr marL="0" lvl="0" indent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100" dirty="0">
              <a:solidFill>
                <a:schemeClr val="dk2"/>
              </a:solidFill>
            </a:endParaRPr>
          </a:p>
        </p:txBody>
      </p:sp>
      <p:pic>
        <p:nvPicPr>
          <p:cNvPr id="204" name="Google Shape;204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450" y="90175"/>
            <a:ext cx="789499" cy="78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2946" y="202550"/>
            <a:ext cx="3746479" cy="4798974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/>
          <p:nvPr/>
        </p:nvSpPr>
        <p:spPr>
          <a:xfrm>
            <a:off x="0" y="1"/>
            <a:ext cx="9143771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-1" y="-2989"/>
            <a:ext cx="9143771" cy="5143500"/>
          </a:xfrm>
          <a:prstGeom prst="rect">
            <a:avLst/>
          </a:prstGeom>
          <a:gradFill>
            <a:gsLst>
              <a:gs pos="0">
                <a:srgbClr val="70AD47">
                  <a:alpha val="20000"/>
                </a:srgbClr>
              </a:gs>
              <a:gs pos="16000">
                <a:srgbClr val="70AD47">
                  <a:alpha val="20000"/>
                </a:srgbClr>
              </a:gs>
              <a:gs pos="85000">
                <a:srgbClr val="4472C4">
                  <a:alpha val="40000"/>
                </a:srgbClr>
              </a:gs>
              <a:gs pos="100000">
                <a:srgbClr val="4472C4">
                  <a:alpha val="40000"/>
                </a:srgbClr>
              </a:gs>
            </a:gsLst>
            <a:lin ang="12000000" scaled="0"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4" name="Google Shape;214;p21"/>
          <p:cNvGrpSpPr/>
          <p:nvPr/>
        </p:nvGrpSpPr>
        <p:grpSpPr>
          <a:xfrm>
            <a:off x="977552" y="2989"/>
            <a:ext cx="7329574" cy="5143500"/>
            <a:chOff x="1303402" y="3985"/>
            <a:chExt cx="9772765" cy="6858000"/>
          </a:xfrm>
        </p:grpSpPr>
        <p:sp>
          <p:nvSpPr>
            <p:cNvPr id="215" name="Google Shape;215;p21"/>
            <p:cNvSpPr/>
            <p:nvPr/>
          </p:nvSpPr>
          <p:spPr>
            <a:xfrm>
              <a:off x="1560551" y="3985"/>
              <a:ext cx="9313016" cy="6858000"/>
            </a:xfrm>
            <a:custGeom>
              <a:avLst/>
              <a:gdLst/>
              <a:ahLst/>
              <a:cxnLst/>
              <a:rect l="l" t="t" r="r" b="b"/>
              <a:pathLst>
                <a:path w="9313016" h="6858000" extrusionOk="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21"/>
            <p:cNvSpPr/>
            <p:nvPr/>
          </p:nvSpPr>
          <p:spPr>
            <a:xfrm>
              <a:off x="1659468" y="3985"/>
              <a:ext cx="9065550" cy="6858000"/>
            </a:xfrm>
            <a:custGeom>
              <a:avLst/>
              <a:gdLst/>
              <a:ahLst/>
              <a:cxnLst/>
              <a:rect l="l" t="t" r="r" b="b"/>
              <a:pathLst>
                <a:path w="9065550" h="6858000" extrusionOk="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21"/>
            <p:cNvSpPr/>
            <p:nvPr/>
          </p:nvSpPr>
          <p:spPr>
            <a:xfrm>
              <a:off x="1648217" y="3985"/>
              <a:ext cx="9088051" cy="6858000"/>
            </a:xfrm>
            <a:custGeom>
              <a:avLst/>
              <a:gdLst/>
              <a:ahLst/>
              <a:cxnLst/>
              <a:rect l="l" t="t" r="r" b="b"/>
              <a:pathLst>
                <a:path w="9088051" h="6858000" extrusionOk="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21"/>
            <p:cNvSpPr/>
            <p:nvPr/>
          </p:nvSpPr>
          <p:spPr>
            <a:xfrm>
              <a:off x="1629061" y="3985"/>
              <a:ext cx="9107210" cy="6858000"/>
            </a:xfrm>
            <a:custGeom>
              <a:avLst/>
              <a:gdLst/>
              <a:ahLst/>
              <a:cxnLst/>
              <a:rect l="l" t="t" r="r" b="b"/>
              <a:pathLst>
                <a:path w="9107210" h="6858000" extrusionOk="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21"/>
            <p:cNvSpPr/>
            <p:nvPr/>
          </p:nvSpPr>
          <p:spPr>
            <a:xfrm>
              <a:off x="1303402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lt1">
                <a:alpha val="5098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21"/>
            <p:cNvSpPr/>
            <p:nvPr/>
          </p:nvSpPr>
          <p:spPr>
            <a:xfrm>
              <a:off x="1318434" y="3985"/>
              <a:ext cx="9747620" cy="6858000"/>
            </a:xfrm>
            <a:custGeom>
              <a:avLst/>
              <a:gdLst/>
              <a:ahLst/>
              <a:cxnLst/>
              <a:rect l="l" t="t" r="r" b="b"/>
              <a:pathLst>
                <a:path w="9747620" h="6858000" extrusionOk="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lt1">
                <a:alpha val="2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1"/>
            <p:cNvSpPr/>
            <p:nvPr/>
          </p:nvSpPr>
          <p:spPr>
            <a:xfrm>
              <a:off x="1308320" y="3985"/>
              <a:ext cx="9767847" cy="6858000"/>
            </a:xfrm>
            <a:custGeom>
              <a:avLst/>
              <a:gdLst/>
              <a:ahLst/>
              <a:cxnLst/>
              <a:rect l="l" t="t" r="r" b="b"/>
              <a:pathLst>
                <a:path w="9767847" h="6858000" extrusionOk="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lt1">
                <a:alpha val="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21"/>
          <p:cNvSpPr txBox="1">
            <a:spLocks noGrp="1"/>
          </p:cNvSpPr>
          <p:nvPr>
            <p:ph type="ctrTitle"/>
          </p:nvPr>
        </p:nvSpPr>
        <p:spPr>
          <a:xfrm>
            <a:off x="2411588" y="159806"/>
            <a:ext cx="4320600" cy="6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alibri"/>
              <a:buNone/>
            </a:pPr>
            <a:r>
              <a:rPr lang="en" sz="3000">
                <a:solidFill>
                  <a:schemeClr val="dk2"/>
                </a:solidFill>
              </a:rPr>
              <a:t>Format of the Training </a:t>
            </a:r>
            <a:endParaRPr sz="1100"/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1"/>
          </p:nvPr>
        </p:nvSpPr>
        <p:spPr>
          <a:xfrm>
            <a:off x="118625" y="1344675"/>
            <a:ext cx="8624400" cy="35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lvl="4" indent="-330200" algn="l">
              <a:lnSpc>
                <a:spcPct val="115000"/>
              </a:lnSpc>
              <a:buSzPts val="1600"/>
              <a:buChar char="•"/>
            </a:pPr>
            <a:r>
              <a:rPr lang="en" sz="1600" dirty="0"/>
              <a:t>Hybrid Training Model</a:t>
            </a:r>
            <a:endParaRPr sz="16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Mixture of remote, in-person and recorded training guide</a:t>
            </a:r>
            <a:endParaRPr sz="12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Ongoing throughout the development life cycle</a:t>
            </a:r>
            <a:endParaRPr sz="1200" dirty="0"/>
          </a:p>
          <a:p>
            <a:pPr lvl="4" indent="-330200" algn="l">
              <a:lnSpc>
                <a:spcPct val="115000"/>
              </a:lnSpc>
              <a:buSzPts val="1600"/>
              <a:buChar char="•"/>
            </a:pPr>
            <a:r>
              <a:rPr lang="en" sz="1600" dirty="0"/>
              <a:t>Remote training</a:t>
            </a:r>
            <a:endParaRPr sz="16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Conducted using Discord and Zoom, standard mode of communication between group and client</a:t>
            </a:r>
            <a:endParaRPr sz="12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Allows for “show-and-tell” from both the client and group side</a:t>
            </a:r>
            <a:endParaRPr sz="1200" dirty="0"/>
          </a:p>
          <a:p>
            <a:pPr lvl="4" indent="-330200" algn="l">
              <a:lnSpc>
                <a:spcPct val="115000"/>
              </a:lnSpc>
              <a:buSzPts val="1600"/>
              <a:buChar char="•"/>
            </a:pPr>
            <a:r>
              <a:rPr lang="en" sz="1600" dirty="0"/>
              <a:t>In-person</a:t>
            </a:r>
            <a:endParaRPr sz="16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Guided demonstration that will happen simultaneously with remote</a:t>
            </a:r>
            <a:endParaRPr sz="12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Boots on ground approach allows for better support with client side issues than remote alone</a:t>
            </a:r>
            <a:endParaRPr sz="1200" dirty="0"/>
          </a:p>
          <a:p>
            <a:pPr lvl="4" indent="-330200" algn="l">
              <a:lnSpc>
                <a:spcPct val="115000"/>
              </a:lnSpc>
              <a:buSzPts val="1600"/>
              <a:buChar char="•"/>
            </a:pPr>
            <a:r>
              <a:rPr lang="en" sz="1600" dirty="0"/>
              <a:t>Recorded</a:t>
            </a:r>
            <a:endParaRPr sz="16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Final demonstration of solution will be recorded as an in depth walkthrough of the entire product</a:t>
            </a:r>
            <a:endParaRPr sz="1200" dirty="0"/>
          </a:p>
          <a:p>
            <a:pPr lvl="5" indent="-228600" algn="l">
              <a:lnSpc>
                <a:spcPct val="115000"/>
              </a:lnSpc>
              <a:buSzPts val="1200"/>
            </a:pPr>
            <a:r>
              <a:rPr lang="en" sz="1200" dirty="0"/>
              <a:t>Will be edited into bookmarked portions for easy reference</a:t>
            </a:r>
            <a:endParaRPr sz="1200" dirty="0"/>
          </a:p>
          <a:p>
            <a:pPr marL="254000" lvl="0" indent="-1714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500"/>
              <a:buChar char="•"/>
            </a:pPr>
            <a:endParaRPr sz="500" dirty="0"/>
          </a:p>
        </p:txBody>
      </p:sp>
      <p:pic>
        <p:nvPicPr>
          <p:cNvPr id="224" name="Google Shape;224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3550" y="53900"/>
            <a:ext cx="841224" cy="83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567</Words>
  <Application>Microsoft Office PowerPoint</Application>
  <PresentationFormat>On-screen Show (16:9)</PresentationFormat>
  <Paragraphs>112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Noto Sans Symbols</vt:lpstr>
      <vt:lpstr>Arial</vt:lpstr>
      <vt:lpstr>Calibri</vt:lpstr>
      <vt:lpstr>Simple Light</vt:lpstr>
      <vt:lpstr>Training Plan &amp; Materials </vt:lpstr>
      <vt:lpstr>Training </vt:lpstr>
      <vt:lpstr>Training Plan</vt:lpstr>
      <vt:lpstr>Training Plan</vt:lpstr>
      <vt:lpstr>Areas Requiring Client Training </vt:lpstr>
      <vt:lpstr>Areas Requiring Client Training </vt:lpstr>
      <vt:lpstr>Areas Requiring Client Training </vt:lpstr>
      <vt:lpstr>Areas Requiring Client Training </vt:lpstr>
      <vt:lpstr>Format of the Training </vt:lpstr>
      <vt:lpstr>Training Schedule </vt:lpstr>
      <vt:lpstr>Training Resources: Who will Produce and Provide?</vt:lpstr>
      <vt:lpstr>Formal Training Materials</vt:lpstr>
      <vt:lpstr>Sources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Plan &amp; Materials </dc:title>
  <dc:creator>Bezawit Yitbarek</dc:creator>
  <cp:lastModifiedBy>Bezawit Y Tessema</cp:lastModifiedBy>
  <cp:revision>1</cp:revision>
  <dcterms:modified xsi:type="dcterms:W3CDTF">2023-03-30T00:13:25Z</dcterms:modified>
</cp:coreProperties>
</file>